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293" r:id="rId4"/>
    <p:sldId id="312" r:id="rId5"/>
    <p:sldId id="284" r:id="rId6"/>
    <p:sldId id="332" r:id="rId7"/>
    <p:sldId id="323" r:id="rId8"/>
    <p:sldId id="296" r:id="rId9"/>
    <p:sldId id="295" r:id="rId10"/>
    <p:sldId id="317" r:id="rId11"/>
    <p:sldId id="324" r:id="rId12"/>
    <p:sldId id="325" r:id="rId13"/>
    <p:sldId id="326" r:id="rId14"/>
    <p:sldId id="327" r:id="rId15"/>
    <p:sldId id="328" r:id="rId16"/>
    <p:sldId id="329" r:id="rId17"/>
    <p:sldId id="331" r:id="rId18"/>
    <p:sldId id="320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EAEB-8C4F-4FB0-9823-E2B6C7F153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D7BD-BCFB-4BC4-BB91-3C81756E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de-design.ru/dbi/newscorp/1602/1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www.trade-design.ru/dbi/newscorp/1813/2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0" algn="ctr"/>
            <a:r>
              <a:rPr lang="ru-RU" sz="2900" dirty="0" smtClean="0">
                <a:solidFill>
                  <a:srgbClr val="CC0066"/>
                </a:solidFill>
                <a:latin typeface="Comic Sans MS" pitchFamily="66" charset="0"/>
              </a:rPr>
              <a:t>Современное </a:t>
            </a:r>
            <a:r>
              <a:rPr lang="ru-RU" sz="2900" dirty="0" smtClean="0">
                <a:solidFill>
                  <a:srgbClr val="CC0066"/>
                </a:solidFill>
                <a:latin typeface="Comic Sans MS" pitchFamily="66" charset="0"/>
              </a:rPr>
              <a:t>оборудование, как условие повышение качества образовательного процесса в МБДОУ </a:t>
            </a:r>
            <a:r>
              <a:rPr lang="ru-RU" sz="2900" dirty="0" smtClean="0">
                <a:solidFill>
                  <a:srgbClr val="CC0066"/>
                </a:solidFill>
                <a:latin typeface="Comic Sans MS" pitchFamily="66" charset="0"/>
              </a:rPr>
              <a:t>«ДС </a:t>
            </a:r>
            <a:r>
              <a:rPr lang="ru-RU" sz="2900" dirty="0" smtClean="0">
                <a:solidFill>
                  <a:srgbClr val="CC0066"/>
                </a:solidFill>
                <a:latin typeface="Comic Sans MS" pitchFamily="66" charset="0"/>
              </a:rPr>
              <a:t>№</a:t>
            </a:r>
            <a:r>
              <a:rPr lang="ru-RU" sz="2900" dirty="0" smtClean="0">
                <a:solidFill>
                  <a:srgbClr val="CC0066"/>
                </a:solidFill>
                <a:latin typeface="Comic Sans MS" pitchFamily="66" charset="0"/>
              </a:rPr>
              <a:t>382 г. Челябинска»</a:t>
            </a:r>
            <a:endParaRPr lang="ru-RU" sz="2900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Информационные электронные ресурсы , обеспечивающие дистанционное обучение детей и взрослых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248472" cy="1359842"/>
          </a:xfrm>
        </p:spPr>
        <p:txBody>
          <a:bodyPr>
            <a:normAutofit fontScale="55000" lnSpcReduction="20000"/>
          </a:bodyPr>
          <a:lstStyle/>
          <a:p>
            <a:r>
              <a:rPr lang="ru-RU" sz="4000" u="sng" dirty="0" smtClean="0">
                <a:solidFill>
                  <a:srgbClr val="D60093"/>
                </a:solidFill>
                <a:latin typeface="Comic Sans MS" pitchFamily="66" charset="0"/>
              </a:rPr>
              <a:t>Консультативный пункт</a:t>
            </a:r>
            <a:r>
              <a:rPr lang="ru-RU" sz="4000" dirty="0" smtClean="0">
                <a:solidFill>
                  <a:srgbClr val="D60093"/>
                </a:solidFill>
              </a:rPr>
              <a:t> </a:t>
            </a:r>
          </a:p>
          <a:p>
            <a:r>
              <a:rPr lang="ru-RU" dirty="0" smtClean="0"/>
              <a:t>обучение взрослых, которые окружают ребёнка аллергика, позволяет улучшить качество жизни ребёнка. Комплекс коррекционных педагогических, медицинских, социальных, психологических мероприятий, направленных на повышение качества здоровья детей с аллергопатологией</a:t>
            </a:r>
            <a:endParaRPr lang="ru-RU" u="sng" dirty="0">
              <a:latin typeface="Comic Sans MS" pitchFamily="66" charset="0"/>
            </a:endParaRPr>
          </a:p>
        </p:txBody>
      </p:sp>
      <p:pic>
        <p:nvPicPr>
          <p:cNvPr id="8194" name="Picture 2" descr="C:\Мои рисунки\сенсорная\DSC_64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3284984"/>
            <a:ext cx="4040188" cy="2704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113783" cy="9277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Совместная и самостоятельная деятельность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97958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700" b="1" u="sng" dirty="0" smtClean="0">
                <a:solidFill>
                  <a:srgbClr val="D60093"/>
                </a:solidFill>
                <a:latin typeface="Comic Sans MS" pitchFamily="66" charset="0"/>
              </a:rPr>
              <a:t>Компьютерный кабинет  </a:t>
            </a: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u="sng" dirty="0" smtClean="0">
                <a:solidFill>
                  <a:srgbClr val="CC0099"/>
                </a:solidFill>
              </a:rPr>
              <a:t>Сенсорная </a:t>
            </a:r>
            <a:r>
              <a:rPr lang="ru-RU" sz="2000" b="1" u="sng" dirty="0" smtClean="0">
                <a:solidFill>
                  <a:srgbClr val="CC0099"/>
                </a:solidFill>
              </a:rPr>
              <a:t>доска , планшеты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latin typeface="+mn-lt"/>
              </a:rPr>
              <a:t>познание окружающего мира, через бесконтактное наблюдение за объектами (процессами) окружающего мира , посредством демонстрации познавательных фильмов и демонстрационных материалов. </a:t>
            </a:r>
            <a:endParaRPr lang="ru-RU" sz="1800" dirty="0">
              <a:latin typeface="+mn-lt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2420888"/>
            <a:ext cx="3448066" cy="2308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 descr="C:\Мои рисунки\сенсорная\Интерактивная доск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2420888"/>
            <a:ext cx="3573154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581128"/>
            <a:ext cx="3096344" cy="207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u="sng" dirty="0" smtClean="0"/>
              <a:t> Сенсорная доска , планшеты</a:t>
            </a:r>
            <a:r>
              <a:rPr lang="ru-RU" sz="20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>
                <a:latin typeface="+mn-lt"/>
              </a:rPr>
              <a:t>развитие </a:t>
            </a:r>
            <a:r>
              <a:rPr lang="ru-RU" sz="1800" dirty="0" err="1" smtClean="0">
                <a:latin typeface="+mn-lt"/>
              </a:rPr>
              <a:t>креативности</a:t>
            </a:r>
            <a:r>
              <a:rPr lang="ru-RU" sz="1800" dirty="0" smtClean="0">
                <a:latin typeface="+mn-lt"/>
              </a:rPr>
              <a:t> ребёнка в процессе совместной и самостоятельно  деятельности  с использованием нетрадиционных техник рисования при помощи ИКТ. </a:t>
            </a:r>
            <a:endParaRPr lang="ru-RU" sz="1800" dirty="0">
              <a:latin typeface="+mn-lt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32856"/>
            <a:ext cx="3762418" cy="2519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058" name="Picture 2" descr="C:\Мои рисунки\сенсорная\DSC_6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3841402" cy="2571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 descr="C:\Мои рисунки\Лучшее по сенсорной\DSC_6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581128"/>
            <a:ext cx="3160516" cy="2115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700" b="1" u="sng" dirty="0" smtClean="0">
                <a:solidFill>
                  <a:srgbClr val="D60093"/>
                </a:solidFill>
                <a:latin typeface="Comic Sans MS" pitchFamily="66" charset="0"/>
              </a:rPr>
              <a:t>Сенсорная комната</a:t>
            </a: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светотерапия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и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игротерапия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u="sng" dirty="0" smtClean="0">
                <a:solidFill>
                  <a:srgbClr val="CC0099"/>
                </a:solidFill>
              </a:rPr>
              <a:t>Сенсорная комната – волшебный мир здоровья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+mn-lt"/>
              </a:rPr>
              <a:t>развитие </a:t>
            </a:r>
            <a:r>
              <a:rPr lang="ru-RU" sz="1800" dirty="0" err="1" smtClean="0">
                <a:latin typeface="+mn-lt"/>
              </a:rPr>
              <a:t>креативности</a:t>
            </a:r>
            <a:r>
              <a:rPr lang="ru-RU" sz="1800" dirty="0" smtClean="0">
                <a:latin typeface="+mn-lt"/>
              </a:rPr>
              <a:t>, расширение сенсорных представлений ,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обогащение чувственного мира, снятие напряжения.</a:t>
            </a:r>
            <a:endParaRPr lang="ru-RU" sz="1800" dirty="0"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577"/>
          <a:stretch>
            <a:fillRect/>
          </a:stretch>
        </p:blipFill>
        <p:spPr>
          <a:xfrm>
            <a:off x="6084168" y="3573016"/>
            <a:ext cx="2718710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607864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888" y="2492896"/>
            <a:ext cx="2795406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>Социально-личностное  направление</a:t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игротерапия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u="sng" dirty="0" smtClean="0">
                <a:solidFill>
                  <a:srgbClr val="CC0099"/>
                </a:solidFill>
              </a:rPr>
              <a:t>Сенсорная комната  – волшебный мир здоровья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1800" dirty="0" err="1" smtClean="0">
                <a:latin typeface="+mn-lt"/>
              </a:rPr>
              <a:t>психокоррекция</a:t>
            </a:r>
            <a:r>
              <a:rPr lang="ru-RU" sz="1800" dirty="0" smtClean="0">
                <a:latin typeface="+mn-lt"/>
              </a:rPr>
              <a:t> , расширение тактильных ощущений, стимуляция зрения,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развитие творческого воображения.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4" descr="C:\Documents and Settings\садик\Рабочий стол\Новая папка\DSC_61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636912"/>
            <a:ext cx="3308495" cy="2214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2376264" cy="3549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44824"/>
            <a:ext cx="2217371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3933056"/>
            <a:ext cx="3956567" cy="2648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2953820" cy="4412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844824"/>
            <a:ext cx="3490528" cy="2336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8313" y="260350"/>
            <a:ext cx="8229600" cy="1484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кинезиотерапия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и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игротерапия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C0099"/>
                </a:solidFill>
                <a:latin typeface="+mn-lt"/>
              </a:rPr>
              <a:t>сенсорная комната - волшебный мир здоровья</a:t>
            </a:r>
            <a:r>
              <a:rPr lang="ru-RU" dirty="0">
                <a:solidFill>
                  <a:srgbClr val="CC0099"/>
                </a:solidFill>
                <a:latin typeface="+mn-lt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тренировка вестибулярного аппарата, снятие мышечного напряжения, тренировка дыхания.</a:t>
            </a:r>
            <a:endParaRPr lang="ru-RU" sz="1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u="sng" dirty="0" smtClean="0">
                <a:solidFill>
                  <a:srgbClr val="CC0099"/>
                </a:solidFill>
              </a:rPr>
              <a:t>сенсорная комната  - волшебный мир здоровья,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>
                <a:latin typeface="+mn-lt"/>
              </a:rPr>
              <a:t>психокоррекция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психопластика</a:t>
            </a:r>
            <a:r>
              <a:rPr lang="ru-RU" sz="1800" dirty="0" smtClean="0">
                <a:latin typeface="+mn-lt"/>
              </a:rPr>
              <a:t> (релаксация),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восприятие окружающего  через созерцание прекрасного.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/>
              <a:t>Ребёнок учиться жить по законам красоты.</a:t>
            </a:r>
            <a:r>
              <a:rPr lang="ru-RU" sz="1800" dirty="0" smtClean="0"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2060848"/>
            <a:ext cx="3816424" cy="2554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3989562" cy="2670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365104"/>
            <a:ext cx="3424901" cy="229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Эстетическое оформление лестничных маршей и коридора </a:t>
            </a:r>
            <a:endParaRPr lang="ru-RU" sz="29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8092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CC0066"/>
                </a:solidFill>
                <a:latin typeface="Comic Sans MS" pitchFamily="66" charset="0"/>
              </a:rPr>
              <a:t>Создано единое пространство, в котором гармонично сочетаются сказочные росписи   </a:t>
            </a:r>
            <a:endParaRPr lang="ru-RU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садик\Рабочий стол\конечная\Изображение 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2348880"/>
            <a:ext cx="2635478" cy="3951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садик\Рабочий стол\конечная\Изображение 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347864" y="2348880"/>
            <a:ext cx="2635478" cy="3951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садик\Рабочий стол\Фото садик\Изображение 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2580385" cy="3868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Совместная и самостоятельность деятельность на территории ДОУ</a:t>
            </a:r>
            <a:endParaRPr lang="ru-RU" sz="29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3538736" cy="495746"/>
          </a:xfrm>
        </p:spPr>
        <p:txBody>
          <a:bodyPr/>
          <a:lstStyle/>
          <a:p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Экологическая тропа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3779912" y="1340768"/>
            <a:ext cx="4041775" cy="504056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Песочный город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Мои рисунки\Пляж, физра,рис.  июль 10г\DSC_76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456384" cy="2313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4" descr="C:\Мои рисунки\Пляж, физра,рис.  июль 10г\DSC_75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6"/>
            <a:ext cx="2410185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2" descr="DSC_718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91880" y="2204864"/>
            <a:ext cx="3456384" cy="2250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Текст 10"/>
          <p:cNvSpPr txBox="1">
            <a:spLocks/>
          </p:cNvSpPr>
          <p:nvPr/>
        </p:nvSpPr>
        <p:spPr>
          <a:xfrm>
            <a:off x="7236296" y="3068960"/>
            <a:ext cx="166551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itchFamily="66" charset="0"/>
              </a:rPr>
              <a:t>Пляж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935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rgbClr val="D60093"/>
                </a:solidFill>
                <a:latin typeface="Comic Sans MS" pitchFamily="66" charset="0"/>
              </a:rPr>
              <a:t>Физкультурная  игровая площадка</a:t>
            </a: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кинезиотерапия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и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игротерапия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)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u="sng" dirty="0" smtClean="0">
                <a:solidFill>
                  <a:srgbClr val="CC0099"/>
                </a:solidFill>
              </a:rPr>
              <a:t>Уличный спортивно-игровой комплекс с резиновым покрытием игровой площадки</a:t>
            </a: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latin typeface="+mn-lt"/>
              </a:rPr>
              <a:t>Является средством всестороннего развития ребенка аллергика, обеспечивает безопасную двигательную активность с учётом индивидуальных физиологических особенностей.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218" name="Picture 2" descr="C:\Documents and Settings\садик\Рабочий стол\Новая папка\DSC_63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8187"/>
          <a:stretch>
            <a:fillRect/>
          </a:stretch>
        </p:blipFill>
        <p:spPr>
          <a:xfrm>
            <a:off x="5940152" y="2348880"/>
            <a:ext cx="246411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9" name="Picture 3" descr="C:\Documents and Settings\садик\Рабочий стол\Новая папка\DSC_6391.jpg"/>
          <p:cNvPicPr>
            <a:picLocks noChangeAspect="1" noChangeArrowheads="1"/>
          </p:cNvPicPr>
          <p:nvPr/>
        </p:nvPicPr>
        <p:blipFill>
          <a:blip r:embed="rId4" cstate="print"/>
          <a:srcRect t="24785" b="7488"/>
          <a:stretch>
            <a:fillRect/>
          </a:stretch>
        </p:blipFill>
        <p:spPr bwMode="auto">
          <a:xfrm>
            <a:off x="683568" y="2276872"/>
            <a:ext cx="2019535" cy="2043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C:\Documents and Settings\садик\Рабочий стол\Новая папка\DSC_6394.jpg"/>
          <p:cNvPicPr>
            <a:picLocks noChangeAspect="1" noChangeArrowheads="1"/>
          </p:cNvPicPr>
          <p:nvPr/>
        </p:nvPicPr>
        <p:blipFill>
          <a:blip r:embed="rId5" cstate="print"/>
          <a:srcRect t="26204"/>
          <a:stretch>
            <a:fillRect/>
          </a:stretch>
        </p:blipFill>
        <p:spPr bwMode="auto">
          <a:xfrm>
            <a:off x="683568" y="4437112"/>
            <a:ext cx="2015136" cy="2221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7148"/>
          <a:stretch>
            <a:fillRect/>
          </a:stretch>
        </p:blipFill>
        <p:spPr bwMode="auto">
          <a:xfrm>
            <a:off x="5940152" y="4509120"/>
            <a:ext cx="2466663" cy="1993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5" descr="C:\Documents and Settings\садик\Рабочий стол\Новая папка\Копия DSC_6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573016"/>
            <a:ext cx="3320171" cy="2268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Особенности организации </a:t>
            </a:r>
            <a:b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образовательной среды </a:t>
            </a:r>
            <a:endParaRPr lang="ru-RU" sz="29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Comic Sans MS" pitchFamily="66" charset="0"/>
              </a:rPr>
              <a:t>совершенствование условий коррекционно-образовательного процесса с целью обеспечения восстановления, сохранения и укрепления здоровья детей с </a:t>
            </a:r>
            <a:r>
              <a:rPr lang="ru-RU" dirty="0" err="1" smtClean="0">
                <a:latin typeface="Comic Sans MS" pitchFamily="66" charset="0"/>
              </a:rPr>
              <a:t>аллергопатологией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получение дошкольного образования и усвоение </a:t>
            </a:r>
            <a:r>
              <a:rPr lang="ru-RU" dirty="0" smtClean="0">
                <a:latin typeface="Comic Sans MS" pitchFamily="66" charset="0"/>
              </a:rPr>
              <a:t>ООП ДО и АООП ДО в </a:t>
            </a:r>
            <a:r>
              <a:rPr lang="ru-RU" dirty="0" smtClean="0">
                <a:latin typeface="Comic Sans MS" pitchFamily="66" charset="0"/>
              </a:rPr>
              <a:t>условиях ДОУ оздоровительного вида;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коррекционно-педагогическое взаимодействие, которое обеспечивает взаимосвязь медико-социальных и психолого-педагогических компетенций в процессе воспитания и обучения детей с ограниченными возможностями здоровья (</a:t>
            </a:r>
            <a:r>
              <a:rPr lang="ru-RU" dirty="0" err="1" smtClean="0">
                <a:latin typeface="Comic Sans MS" pitchFamily="66" charset="0"/>
              </a:rPr>
              <a:t>аллергопатология</a:t>
            </a:r>
            <a:r>
              <a:rPr lang="ru-RU" dirty="0" smtClean="0">
                <a:latin typeface="Comic Sans MS" pitchFamily="66" charset="0"/>
              </a:rPr>
              <a:t>). Как ограничение в развитие детей выделяем  нарушение физической, эмоциональной, сенсорной, познавательной сферы, а также нарушение адаптации к условиям ДОУ;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формирование духовных и социально-значимых качеств у участников образовательного процесса.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947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Лечебно-профилактическое направление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D60093"/>
                </a:solidFill>
                <a:latin typeface="Comic Sans MS" pitchFamily="66" charset="0"/>
              </a:rPr>
              <a:t>(оказание квалифицированной коррекции детям с аллергопатологией)</a:t>
            </a:r>
            <a:endParaRPr lang="ru-RU" sz="24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3752156" cy="504056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Сауна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ru-RU" u="sng" dirty="0" err="1" smtClean="0">
                <a:solidFill>
                  <a:srgbClr val="D60093"/>
                </a:solidFill>
                <a:latin typeface="Comic Sans MS" pitchFamily="66" charset="0"/>
              </a:rPr>
              <a:t>Спелеокамера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6" name="Picture 4" descr="DSC_02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11994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2" descr="C:\Мои рисунки\НА КОНКУРС\дс2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1772816"/>
            <a:ext cx="3096344" cy="2066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4" descr="Untitled-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65104"/>
            <a:ext cx="3168351" cy="2109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Текст 13"/>
          <p:cNvSpPr txBox="1">
            <a:spLocks/>
          </p:cNvSpPr>
          <p:nvPr/>
        </p:nvSpPr>
        <p:spPr>
          <a:xfrm>
            <a:off x="4355976" y="3861048"/>
            <a:ext cx="4041775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itchFamily="66" charset="0"/>
              </a:rPr>
              <a:t>Массажный кабинет </a:t>
            </a:r>
          </a:p>
        </p:txBody>
      </p:sp>
      <p:sp>
        <p:nvSpPr>
          <p:cNvPr id="21" name="Текст 11"/>
          <p:cNvSpPr txBox="1">
            <a:spLocks/>
          </p:cNvSpPr>
          <p:nvPr/>
        </p:nvSpPr>
        <p:spPr>
          <a:xfrm>
            <a:off x="683568" y="3789040"/>
            <a:ext cx="375215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itchFamily="66" charset="0"/>
              </a:rPr>
              <a:t>Физиолечение</a:t>
            </a: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2" name="Picture 2" descr="Y:\Мои рисунки\ЗДОРОВЬЕ 222\DSC0652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15616" y="4365104"/>
            <a:ext cx="316835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98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>Организация  лечебного питания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 smtClean="0"/>
              <a:t> </a:t>
            </a:r>
            <a:r>
              <a:rPr lang="ru-RU" sz="2000" b="1" u="sng" dirty="0" err="1" smtClean="0">
                <a:solidFill>
                  <a:srgbClr val="CC0099"/>
                </a:solidFill>
                <a:latin typeface="Comic Sans MS" pitchFamily="66" charset="0"/>
              </a:rPr>
              <a:t>Пароконвектомат</a:t>
            </a:r>
            <a:r>
              <a:rPr lang="ru-RU" sz="2000" b="1" u="sng" dirty="0" smtClean="0">
                <a:latin typeface="Comic Sans MS" pitchFamily="66" charset="0"/>
              </a:rPr>
              <a:t/>
            </a:r>
            <a:br>
              <a:rPr lang="ru-RU" sz="2000" b="1" u="sng" dirty="0" smtClean="0">
                <a:latin typeface="Comic Sans MS" pitchFamily="66" charset="0"/>
              </a:rPr>
            </a:br>
            <a:r>
              <a:rPr lang="ru-RU" sz="1800" dirty="0" smtClean="0">
                <a:latin typeface="+mn-lt"/>
              </a:rPr>
              <a:t>обеспечивает  лечебное </a:t>
            </a:r>
            <a:r>
              <a:rPr lang="ru-RU" sz="1800" dirty="0" err="1" smtClean="0">
                <a:latin typeface="+mn-lt"/>
              </a:rPr>
              <a:t>гипоаллергенное</a:t>
            </a:r>
            <a:r>
              <a:rPr lang="ru-RU" sz="1800" dirty="0" smtClean="0">
                <a:latin typeface="+mn-lt"/>
              </a:rPr>
              <a:t> питание  детей с пищевой аллергией и </a:t>
            </a:r>
            <a:r>
              <a:rPr lang="ru-RU" sz="1800" dirty="0" err="1" smtClean="0">
                <a:latin typeface="+mn-lt"/>
              </a:rPr>
              <a:t>целиакией</a:t>
            </a:r>
            <a:r>
              <a:rPr lang="ru-RU" sz="1800" dirty="0" smtClean="0">
                <a:latin typeface="+mn-lt"/>
              </a:rPr>
              <a:t>, сохраняет питательные вещества, разрушает  аллергены , повышает усвояемость, улучшает вкус и аромат блюда.</a:t>
            </a: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.</a:t>
            </a:r>
            <a:endParaRPr lang="ru-RU" sz="1800" b="1" u="sng" dirty="0">
              <a:latin typeface="Comic Sans MS" pitchFamily="66" charset="0"/>
            </a:endParaRPr>
          </a:p>
        </p:txBody>
      </p:sp>
      <p:pic>
        <p:nvPicPr>
          <p:cNvPr id="16386" name="Picture 2" descr="Картинка 165 из 5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601"/>
          <a:stretch>
            <a:fillRect/>
          </a:stretch>
        </p:blipFill>
        <p:spPr bwMode="auto">
          <a:xfrm>
            <a:off x="827584" y="2204864"/>
            <a:ext cx="4320480" cy="3396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8" name="Picture 4" descr="Картинка 186 из 51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5714"/>
          <a:stretch>
            <a:fillRect/>
          </a:stretch>
        </p:blipFill>
        <p:spPr bwMode="auto">
          <a:xfrm>
            <a:off x="5364088" y="4293096"/>
            <a:ext cx="3096344" cy="2202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132856"/>
            <a:ext cx="2987824" cy="2000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8964613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кинезиотерапия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и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игротерапия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/>
              <a:t> </a:t>
            </a:r>
            <a:r>
              <a:rPr lang="ru-RU" sz="2000" b="1" u="sng" dirty="0" smtClean="0">
                <a:solidFill>
                  <a:srgbClr val="CC0099"/>
                </a:solidFill>
              </a:rPr>
              <a:t>Игровой лабиринт «</a:t>
            </a:r>
            <a:r>
              <a:rPr lang="ru-RU" sz="2000" b="1" u="sng" dirty="0" err="1" smtClean="0">
                <a:solidFill>
                  <a:srgbClr val="CC0099"/>
                </a:solidFill>
              </a:rPr>
              <a:t>Пиноккио</a:t>
            </a:r>
            <a:r>
              <a:rPr lang="ru-RU" sz="2000" b="1" u="sng" dirty="0" smtClean="0">
                <a:solidFill>
                  <a:srgbClr val="CC0099"/>
                </a:solidFill>
              </a:rPr>
              <a:t>»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1800" dirty="0" smtClean="0">
                <a:latin typeface="+mn-lt"/>
              </a:rPr>
              <a:t>Формирование основных физических качеств и потребностей в двигательной активности ребёнка.</a:t>
            </a:r>
            <a:endParaRPr lang="ru-RU" sz="1800" dirty="0">
              <a:latin typeface="+mn-lt"/>
            </a:endParaRPr>
          </a:p>
        </p:txBody>
      </p:sp>
      <p:pic>
        <p:nvPicPr>
          <p:cNvPr id="8195" name="Picture 3" descr="C:\Documents and Settings\садик\Рабочий стол\Новая папка\DSC_6347.jpg"/>
          <p:cNvPicPr>
            <a:picLocks noChangeAspect="1" noChangeArrowheads="1"/>
          </p:cNvPicPr>
          <p:nvPr/>
        </p:nvPicPr>
        <p:blipFill>
          <a:blip r:embed="rId3" cstate="print"/>
          <a:srcRect t="15192"/>
          <a:stretch>
            <a:fillRect/>
          </a:stretch>
        </p:blipFill>
        <p:spPr bwMode="auto">
          <a:xfrm>
            <a:off x="6084168" y="1988840"/>
            <a:ext cx="2736304" cy="3215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10595"/>
          <a:stretch>
            <a:fillRect/>
          </a:stretch>
        </p:blipFill>
        <p:spPr bwMode="auto">
          <a:xfrm>
            <a:off x="395536" y="4293096"/>
            <a:ext cx="3038123" cy="2275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653136"/>
            <a:ext cx="2839722" cy="1901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 descr="C:\Documents and Settings\садик\Рабочий стол\Новая папка\DSC_632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3528" y="1988840"/>
            <a:ext cx="3164479" cy="2118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 l="11817" r="7430" b="5859"/>
          <a:stretch>
            <a:fillRect/>
          </a:stretch>
        </p:blipFill>
        <p:spPr bwMode="auto">
          <a:xfrm>
            <a:off x="3275856" y="2564904"/>
            <a:ext cx="2952328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D60093"/>
                </a:solidFill>
                <a:latin typeface="Comic Sans MS" pitchFamily="66" charset="0"/>
              </a:rPr>
              <a:t>Музыкальный зал</a:t>
            </a:r>
            <a:endParaRPr lang="ru-RU" sz="2800" b="1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Documents and Settings\садик\Рабочий стол\конечная\Изображение 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672408" cy="2449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9" name="Picture 3" descr="C:\Documents and Settings\садик\Рабочий стол\конечная\Изображение 0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1268760"/>
            <a:ext cx="3672408" cy="2449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83768" y="3717032"/>
            <a:ext cx="3505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Современное оснащение кабинетов </a:t>
            </a:r>
            <a:endParaRPr lang="ru-RU" sz="29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4040188" cy="576064"/>
          </a:xfrm>
        </p:spPr>
        <p:txBody>
          <a:bodyPr/>
          <a:lstStyle/>
          <a:p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Логопедический кабинет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02225" y="1340768"/>
            <a:ext cx="4041775" cy="639762"/>
          </a:xfrm>
        </p:spPr>
        <p:txBody>
          <a:bodyPr/>
          <a:lstStyle/>
          <a:p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Кабинет психолога</a:t>
            </a:r>
            <a:endParaRPr lang="ru-RU" u="sng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2" name="Picture 2" descr="C:\Documents and Settings\садик\Рабочий стол\конечная\Изображение 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99644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2" descr="C:\Documents and Settings\садик\Рабочий стол\конечная\Изображение 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2592288" cy="356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pic>
        <p:nvPicPr>
          <p:cNvPr id="2050" name="Picture 2" descr="C:\Documents and Settings\садик\Рабочий стол\конечная\Изображение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73" y="3717032"/>
            <a:ext cx="3562656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садик\Рабочий стол\конечная\Изображение 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20732"/>
            <a:ext cx="3528392" cy="2353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Documents and Settings\садик\Рабочий стол\конечная\Изображение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3562656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C:\Documents and Settings\садик\Рабочий стол\конечная\Изображение 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142984"/>
            <a:ext cx="3528392" cy="2353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Текст 9"/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9144000" cy="9807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Предметно-развивающая среда выстроена 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с учётом </a:t>
            </a:r>
            <a:r>
              <a:rPr lang="ru-RU" dirty="0" err="1" smtClean="0">
                <a:solidFill>
                  <a:srgbClr val="7030A0"/>
                </a:solidFill>
                <a:latin typeface="Comic Sans MS" pitchFamily="66" charset="0"/>
              </a:rPr>
              <a:t>гендерной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специфики </a:t>
            </a:r>
          </a:p>
          <a:p>
            <a:pPr algn="ctr"/>
            <a:r>
              <a:rPr lang="ru-RU" u="sng" dirty="0" smtClean="0">
                <a:solidFill>
                  <a:srgbClr val="7030A0"/>
                </a:solidFill>
                <a:latin typeface="Comic Sans MS" pitchFamily="66" charset="0"/>
              </a:rPr>
              <a:t>Групповое  помещение для мальчиков</a:t>
            </a:r>
            <a:endParaRPr lang="ru-RU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04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endParaRPr lang="ru-RU" sz="4800" b="1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Предметно-развивающая среда выстроена 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с учётом 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itchFamily="66" charset="0"/>
              </a:rPr>
              <a:t>гендерной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специфики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садик\Рабочий стол\конечная\Изображение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2" y="4149080"/>
            <a:ext cx="3458308" cy="2305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0" y="1124744"/>
            <a:ext cx="9144000" cy="50405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u="sng" dirty="0" smtClean="0">
                <a:solidFill>
                  <a:srgbClr val="CC0066"/>
                </a:solidFill>
                <a:latin typeface="Comic Sans MS" pitchFamily="66" charset="0"/>
              </a:rPr>
              <a:t>Групповое  помещение для девочек</a:t>
            </a:r>
            <a:endParaRPr lang="ru-RU" u="sng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Documents and Settings\садик\Рабочий стол\конечная\Изображение 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0" y="1772816"/>
            <a:ext cx="3386300" cy="2257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 descr="C:\Documents and Settings\садик\Рабочий стол\конечная\Изображение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3384376" cy="2257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C:\Documents and Settings\садик\Рабочий стол\конечная\Изображение 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4149080"/>
            <a:ext cx="3456384" cy="2305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224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Особенности организации  образовательной среды </vt:lpstr>
      <vt:lpstr>Лечебно-профилактическое направление (оказание квалифицированной коррекции детям с аллергопатологией)</vt:lpstr>
      <vt:lpstr>Организация  лечебного питания    Пароконвектомат обеспечивает  лечебное гипоаллергенное питание  детей с пищевой аллергией и целиакией, сохраняет питательные вещества, разрушает  аллергены , повышает усвояемость, улучшает вкус и аромат блюда. .</vt:lpstr>
      <vt:lpstr> кинезиотерапия и игротерапия   Игровой лабиринт «Пиноккио»  Формирование основных физических качеств и потребностей в двигательной активности ребёнка.</vt:lpstr>
      <vt:lpstr>Музыкальный зал</vt:lpstr>
      <vt:lpstr>Современное оснащение кабинетов </vt:lpstr>
      <vt:lpstr>Слайд 8</vt:lpstr>
      <vt:lpstr>Предметно-развивающая среда выстроена  с учётом гендерной специфики </vt:lpstr>
      <vt:lpstr>Информационные электронные ресурсы , обеспечивающие дистанционное обучение детей и взрослых</vt:lpstr>
      <vt:lpstr> Компьютерный кабинет   Сенсорная доска , планшеты  познание окружающего мира, через бесконтактное наблюдение за объектами (процессами) окружающего мира , посредством демонстрации познавательных фильмов и демонстрационных материалов. </vt:lpstr>
      <vt:lpstr>  Сенсорная доска , планшеты  развитие креативности ребёнка в процессе совместной и самостоятельно  деятельности  с использованием нетрадиционных техник рисования при помощи ИКТ. </vt:lpstr>
      <vt:lpstr> Сенсорная комната (светотерапия и игротерапия)  Сенсорная комната – волшебный мир здоровья  развитие креативности, расширение сенсорных представлений ,  обогащение чувственного мира, снятие напряжения.</vt:lpstr>
      <vt:lpstr>Социально-личностное  направление (игротерапия)  Сенсорная комната  – волшебный мир здоровья  психокоррекция , расширение тактильных ощущений, стимуляция зрения,  развитие творческого воображения. </vt:lpstr>
      <vt:lpstr>Слайд 15</vt:lpstr>
      <vt:lpstr> сенсорная комната  - волшебный мир здоровья,  психокоррекция, психопластика (релаксация), восприятие окружающего  через созерцание прекрасного.  Ребёнок учиться жить по законам красоты. </vt:lpstr>
      <vt:lpstr>Эстетическое оформление лестничных маршей и коридора </vt:lpstr>
      <vt:lpstr>Совместная и самостоятельность деятельность на территории ДОУ</vt:lpstr>
      <vt:lpstr>Физкультурная  игровая площадка  (кинезиотерапия и игротерапия)    Уличный спортивно-игровой комплекс с резиновым покрытием игровой площадки  Является средством всестороннего развития ребенка аллергика, обеспечивает безопасную двигательную активность с учётом индивидуальных физиологических особенностей.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Zverdvd.org</cp:lastModifiedBy>
  <cp:revision>49</cp:revision>
  <dcterms:created xsi:type="dcterms:W3CDTF">2013-05-21T06:45:32Z</dcterms:created>
  <dcterms:modified xsi:type="dcterms:W3CDTF">2021-11-10T07:04:49Z</dcterms:modified>
</cp:coreProperties>
</file>